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446" r:id="rId2"/>
    <p:sldId id="445" r:id="rId3"/>
    <p:sldId id="318" r:id="rId4"/>
    <p:sldId id="453" r:id="rId5"/>
    <p:sldId id="448" r:id="rId6"/>
    <p:sldId id="457" r:id="rId7"/>
    <p:sldId id="460" r:id="rId8"/>
    <p:sldId id="458" r:id="rId9"/>
    <p:sldId id="449" r:id="rId10"/>
    <p:sldId id="454" r:id="rId11"/>
    <p:sldId id="455" r:id="rId12"/>
    <p:sldId id="462" r:id="rId13"/>
    <p:sldId id="456" r:id="rId14"/>
    <p:sldId id="26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>
      <p:cViewPr varScale="1">
        <p:scale>
          <a:sx n="76" d="100"/>
          <a:sy n="76" d="100"/>
        </p:scale>
        <p:origin x="1123" y="67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51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66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68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144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9981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25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62D0222-BD0B-48D3-55CB-910105DCD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9F27F712-8600-F7C8-6A49-1940247FB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DD4146-5A23-8146-8280-CF1F784C9313}"/>
              </a:ext>
            </a:extLst>
          </p:cNvPr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94B052-EA19-04B2-8166-736E1E621A20}"/>
              </a:ext>
            </a:extLst>
          </p:cNvPr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94926E0-F32A-83DC-5324-592DE3EECE67}"/>
              </a:ext>
            </a:extLst>
          </p:cNvPr>
          <p:cNvSpPr/>
          <p:nvPr/>
        </p:nvSpPr>
        <p:spPr>
          <a:xfrm>
            <a:off x="99060" y="1284030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Graph Contrastive Learning with Cohesive Subgraph Awareness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C82990-4BEC-4530-C23B-0F54446F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AF2B81E2-D5C6-AF4F-9702-3E2A39D6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7696FC-E5AE-ACBE-DEDA-63F5CF0FD8DF}"/>
              </a:ext>
            </a:extLst>
          </p:cNvPr>
          <p:cNvSpPr/>
          <p:nvPr/>
        </p:nvSpPr>
        <p:spPr>
          <a:xfrm>
            <a:off x="464407" y="5337650"/>
            <a:ext cx="11213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WWW-2024)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08FD86-567A-9C80-5C21-A37C760F7DAC}"/>
              </a:ext>
            </a:extLst>
          </p:cNvPr>
          <p:cNvSpPr txBox="1"/>
          <p:nvPr/>
        </p:nvSpPr>
        <p:spPr>
          <a:xfrm>
            <a:off x="7768381" y="6007744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Gan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7F37397-5406-CA80-F7EB-C689B4AF3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>
            <a:extLst>
              <a:ext uri="{FF2B5EF4-FFF2-40B4-BE49-F238E27FC236}">
                <a16:creationId xmlns:a16="http://schemas.microsoft.com/office/drawing/2014/main" id="{EC3886A5-3259-2218-44A9-16F81647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>
            <a:extLst>
              <a:ext uri="{FF2B5EF4-FFF2-40B4-BE49-F238E27FC236}">
                <a16:creationId xmlns:a16="http://schemas.microsoft.com/office/drawing/2014/main" id="{55FC9FD0-2C34-302B-9B7E-AB3CDABF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>
            <a:extLst>
              <a:ext uri="{FF2B5EF4-FFF2-40B4-BE49-F238E27FC236}">
                <a16:creationId xmlns:a16="http://schemas.microsoft.com/office/drawing/2014/main" id="{1D1F4F44-DD3C-C9A6-B60A-0BBCC887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B36AD05-470D-6D3A-77AF-20F6196D0558}"/>
              </a:ext>
            </a:extLst>
          </p:cNvPr>
          <p:cNvSpPr txBox="1"/>
          <p:nvPr/>
        </p:nvSpPr>
        <p:spPr>
          <a:xfrm>
            <a:off x="4087754" y="5035017"/>
            <a:ext cx="5347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dirty="0"/>
              <a:t>https://github.com/wuyucheng2002/CTAug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5B1B85A-0B28-C5F1-A417-5AA648943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629" y="2516429"/>
            <a:ext cx="7987599" cy="25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677B54B-A8CD-5889-3825-87C5345D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3078"/>
            <a:ext cx="10583748" cy="42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9D87D0-5442-A661-4B8E-65DB8577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75" y="2213504"/>
            <a:ext cx="5198997" cy="27503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484DEE-4386-6A48-2F1B-7A4B9A9B6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430" y="2283218"/>
            <a:ext cx="5475974" cy="2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F12932-4162-73F6-F9CA-AC6E3B23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28" y="2008084"/>
            <a:ext cx="5558887" cy="32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1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2E739F6-7051-C4A5-FD8C-0109ADD17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77" y="1227674"/>
            <a:ext cx="5771747" cy="51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3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658BC85-8AAB-1C8E-7EFD-B8BCDC50C484}"/>
              </a:ext>
            </a:extLst>
          </p:cNvPr>
          <p:cNvSpPr/>
          <p:nvPr/>
        </p:nvSpPr>
        <p:spPr>
          <a:xfrm>
            <a:off x="0" y="1016976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5F3875F-267A-893F-937F-01244FDF3C36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D655F86-445C-5ED3-1A58-EFBA6EB72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9" name="灯片编号占位符 5">
            <a:extLst>
              <a:ext uri="{FF2B5EF4-FFF2-40B4-BE49-F238E27FC236}">
                <a16:creationId xmlns:a16="http://schemas.microsoft.com/office/drawing/2014/main" id="{78CC8799-5D47-F436-E712-8CCB4EF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0" name="文本框 21">
            <a:extLst>
              <a:ext uri="{FF2B5EF4-FFF2-40B4-BE49-F238E27FC236}">
                <a16:creationId xmlns:a16="http://schemas.microsoft.com/office/drawing/2014/main" id="{E8E5E237-29EC-F455-F433-C94AE7FAB99B}"/>
              </a:ext>
            </a:extLst>
          </p:cNvPr>
          <p:cNvSpPr txBox="1"/>
          <p:nvPr/>
        </p:nvSpPr>
        <p:spPr>
          <a:xfrm>
            <a:off x="5437487" y="2284758"/>
            <a:ext cx="3657600" cy="19758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87A6900-3555-39AA-C8DE-15DECE33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00" y="1743940"/>
            <a:ext cx="3554276" cy="537104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A696D6D-3852-25D1-87F5-7752C898B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7" y="5728026"/>
            <a:ext cx="828000" cy="828000"/>
          </a:xfrm>
          <a:prstGeom prst="rect">
            <a:avLst/>
          </a:prstGeom>
        </p:spPr>
      </p:pic>
      <p:pic>
        <p:nvPicPr>
          <p:cNvPr id="23" name="Picture 8" descr="æ¥çæºå¾å">
            <a:extLst>
              <a:ext uri="{FF2B5EF4-FFF2-40B4-BE49-F238E27FC236}">
                <a16:creationId xmlns:a16="http://schemas.microsoft.com/office/drawing/2014/main" id="{6A65D6EA-6B63-975C-823F-6664EA2D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3" y="5743955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æ¥çæºå¾å">
            <a:extLst>
              <a:ext uri="{FF2B5EF4-FFF2-40B4-BE49-F238E27FC236}">
                <a16:creationId xmlns:a16="http://schemas.microsoft.com/office/drawing/2014/main" id="{9C4E5BF2-1D9C-D0A2-8105-E0DCBB65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5" y="5801485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4BA17AFA-A8A5-F5A2-9FA8-204EE2C0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79" y="5728026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83D-9315-005A-6A86-15DAED5A3C54}"/>
              </a:ext>
            </a:extLst>
          </p:cNvPr>
          <p:cNvSpPr txBox="1"/>
          <p:nvPr/>
        </p:nvSpPr>
        <p:spPr>
          <a:xfrm>
            <a:off x="2347363" y="4351678"/>
            <a:ext cx="6968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such </a:t>
            </a:r>
            <a:r>
              <a:rPr lang="zh-CN" altLang="en-US" dirty="0"/>
              <a:t>augmentations may severely damage the intrinsic properties of a graph and deteriorate the representation learning process.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5C26FF-C2C8-B717-EDBE-6BA23F90B683}"/>
              </a:ext>
            </a:extLst>
          </p:cNvPr>
          <p:cNvSpPr txBox="1"/>
          <p:nvPr/>
        </p:nvSpPr>
        <p:spPr>
          <a:xfrm>
            <a:off x="2347363" y="5057648"/>
            <a:ext cx="6968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nodes and edges usually hold diverse levels of importance in a graph</a:t>
            </a:r>
            <a:r>
              <a:rPr lang="en-US" altLang="zh-CN" dirty="0"/>
              <a:t>, leveraging the intrinsic properties of a graph to guide the graph augmentation of GCL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6C934A-3193-0DBA-2A70-1BDB2DA600DF}"/>
              </a:ext>
            </a:extLst>
          </p:cNvPr>
          <p:cNvSpPr txBox="1"/>
          <p:nvPr/>
        </p:nvSpPr>
        <p:spPr>
          <a:xfrm>
            <a:off x="2347363" y="6097086"/>
            <a:ext cx="682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introduce </a:t>
            </a:r>
            <a:r>
              <a:rPr lang="en-US" altLang="zh-CN" b="1" dirty="0">
                <a:solidFill>
                  <a:srgbClr val="FF0000"/>
                </a:solidFill>
              </a:rPr>
              <a:t>cohesive subgraphs </a:t>
            </a:r>
            <a:r>
              <a:rPr lang="en-US" altLang="zh-CN" dirty="0"/>
              <a:t>to guide topology augmentations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1C00761-43CF-58E3-7AFD-270C07EFEC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13C6D6-14E3-1F4E-E6F9-F8BE47288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97" y="1363515"/>
            <a:ext cx="6607113" cy="2514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BE6C99-EB2F-A75F-718B-C1C3AF63E749}"/>
              </a:ext>
            </a:extLst>
          </p:cNvPr>
          <p:cNvSpPr txBox="1"/>
          <p:nvPr/>
        </p:nvSpPr>
        <p:spPr>
          <a:xfrm>
            <a:off x="3188817" y="2866292"/>
            <a:ext cx="6144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𝑘</a:t>
            </a:r>
            <a:r>
              <a:rPr lang="en-US" altLang="zh-CN" dirty="0"/>
              <a:t>-core is a maximal subgraph in which every node has at least </a:t>
            </a:r>
            <a:r>
              <a:rPr lang="zh-CN" altLang="en-US" dirty="0"/>
              <a:t>𝑘 </a:t>
            </a:r>
            <a:r>
              <a:rPr lang="en-US" altLang="zh-CN" dirty="0"/>
              <a:t>links to the other nodes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F2D98E-1F93-DCE2-87B1-4EFB899D2B68}"/>
              </a:ext>
            </a:extLst>
          </p:cNvPr>
          <p:cNvSpPr txBox="1"/>
          <p:nvPr/>
        </p:nvSpPr>
        <p:spPr>
          <a:xfrm>
            <a:off x="3188817" y="3629967"/>
            <a:ext cx="6144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𝑘</a:t>
            </a:r>
            <a:r>
              <a:rPr lang="en-US" altLang="zh-CN" dirty="0"/>
              <a:t>-truss is the largest subgraph in which every edge is in at least (</a:t>
            </a:r>
            <a:r>
              <a:rPr lang="zh-CN" altLang="en-US" dirty="0"/>
              <a:t>𝑘 − </a:t>
            </a:r>
            <a:r>
              <a:rPr lang="en-US" altLang="zh-CN" dirty="0"/>
              <a:t>2) triangles of the subgraph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750EE35-6C3A-8495-29CC-07D613F3CCA3}"/>
              </a:ext>
            </a:extLst>
          </p:cNvPr>
          <p:cNvSpPr txBox="1"/>
          <p:nvPr/>
        </p:nvSpPr>
        <p:spPr>
          <a:xfrm>
            <a:off x="2099269" y="2181345"/>
            <a:ext cx="854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cohesive subgraphs </a:t>
            </a:r>
            <a:r>
              <a:rPr lang="zh-CN" altLang="en-US" dirty="0"/>
              <a:t>are densely connected </a:t>
            </a:r>
            <a:r>
              <a:rPr lang="zh-CN" altLang="en-US" b="1" dirty="0"/>
              <a:t>subsets</a:t>
            </a:r>
            <a:r>
              <a:rPr lang="zh-CN" altLang="en-US" dirty="0"/>
              <a:t> </a:t>
            </a:r>
            <a:r>
              <a:rPr lang="zh-CN" altLang="en-US" b="1" dirty="0"/>
              <a:t>of</a:t>
            </a:r>
            <a:r>
              <a:rPr lang="zh-CN" altLang="en-US" dirty="0"/>
              <a:t> </a:t>
            </a:r>
            <a:r>
              <a:rPr lang="zh-CN" altLang="en-US" b="1" dirty="0"/>
              <a:t>important nodes </a:t>
            </a:r>
            <a:r>
              <a:rPr lang="zh-CN" altLang="en-US" dirty="0"/>
              <a:t>in a graph</a:t>
            </a:r>
          </a:p>
        </p:txBody>
      </p:sp>
    </p:spTree>
    <p:extLst>
      <p:ext uri="{BB962C8B-B14F-4D97-AF65-F5344CB8AC3E}">
        <p14:creationId xmlns:p14="http://schemas.microsoft.com/office/powerpoint/2010/main" val="392054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F4A243A-F1E5-EFF4-CDA8-6B31167E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93" y="716899"/>
            <a:ext cx="5143946" cy="6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171674E-4381-F802-272B-F42F7CD2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371"/>
            <a:ext cx="6142252" cy="45952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B866719-EA21-30D1-8179-5989C9CC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144" y="867390"/>
            <a:ext cx="3627434" cy="5334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EB5F5D-694D-2AC1-63B2-F0C464FE9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038" y="1878768"/>
            <a:ext cx="3002540" cy="2591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68A0FD-FE40-D748-341A-B4C14DC43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006" y="2449847"/>
            <a:ext cx="3604572" cy="2667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156EFC-2749-CEDD-9BB8-B2A361FFB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177" y="3059301"/>
            <a:ext cx="3246401" cy="411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95D80E-E727-B9DE-3826-271CBBED7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0453" y="3690382"/>
            <a:ext cx="3292125" cy="381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50A0A7-17C7-9C9F-A650-835F3323FE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6177" y="4266888"/>
            <a:ext cx="3322608" cy="3810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BDF4BBD-4BA5-1617-1D7C-638B5F6BC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6177" y="4913211"/>
            <a:ext cx="3444538" cy="3505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5A6F25-91B6-9C7D-A6B7-D15754B759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5796" y="5666901"/>
            <a:ext cx="3894920" cy="4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171674E-4381-F802-272B-F42F7CD2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371"/>
            <a:ext cx="6142252" cy="45952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FB8A2B-1493-306D-917A-0BFD25038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245" y="1815428"/>
            <a:ext cx="3650296" cy="3734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1A93D4-6C74-479F-5E44-2CB0B88D0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416" y="2797401"/>
            <a:ext cx="3375953" cy="4191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4A73BD0-83C0-846B-180A-A7D1494BB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416" y="3547989"/>
            <a:ext cx="3635055" cy="96782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D0561C-BD92-E686-ABE3-D97ECB3DF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260" y="4917940"/>
            <a:ext cx="3749365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F2D9399-2933-305A-F19A-02E48258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253"/>
            <a:ext cx="6530906" cy="40008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D172412-0D22-6683-77FB-AA6E07872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584" y="1985205"/>
            <a:ext cx="3650296" cy="3353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60ECDF-F6F9-C0F9-BB2B-7CA39B4C0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901" y="2375082"/>
            <a:ext cx="2339543" cy="220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563E4A-A694-FC48-3D05-D63161EA5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463" y="2704335"/>
            <a:ext cx="655377" cy="16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87E5E0-3307-5B75-62FE-F013623CB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936" y="2682855"/>
            <a:ext cx="2758679" cy="1905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971809-3D3B-E178-2DEE-62FD6A3EB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711" y="3452425"/>
            <a:ext cx="3680779" cy="2362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68319C-2586-EFFA-143A-D55EE36DF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9815" y="3704213"/>
            <a:ext cx="4092295" cy="2514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4D70A3-878F-DAC4-8415-86F843A66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2062" y="3759985"/>
            <a:ext cx="716342" cy="160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757A16-0828-B1BF-1F4A-2D6761CC2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2866" y="4560095"/>
            <a:ext cx="2949196" cy="2895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688DA6-BD91-5FFC-FDF9-920A665559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1419" y="4943548"/>
            <a:ext cx="1265030" cy="1981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D5DBF2C-0DEB-3F00-2530-369C757F2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6449" y="4930819"/>
            <a:ext cx="1028789" cy="2133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5E4C78A-107B-E4E4-88C1-C28E95B816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650" y="2925895"/>
            <a:ext cx="3497883" cy="18289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892651-B957-7C25-E358-1A1D2E14FB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42621" y="2880645"/>
            <a:ext cx="1867062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67B6F4D-444F-34D6-7587-9EEE5CE5B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87" y="2136608"/>
            <a:ext cx="10787513" cy="25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6151</TotalTime>
  <Words>159</Words>
  <Application>Microsoft Office PowerPoint</Application>
  <PresentationFormat>宽屏</PresentationFormat>
  <Paragraphs>35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Times New Roman Regular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Approach</vt:lpstr>
      <vt:lpstr>Approach</vt:lpstr>
      <vt:lpstr>Approach</vt:lpstr>
      <vt:lpstr>Approach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轲 甘</cp:lastModifiedBy>
  <cp:revision>1510</cp:revision>
  <dcterms:created xsi:type="dcterms:W3CDTF">2021-09-26T06:57:09Z</dcterms:created>
  <dcterms:modified xsi:type="dcterms:W3CDTF">2024-06-20T10:41:27Z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